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6576000" cy="36576000"/>
  <p:notesSz cx="6858000" cy="9144000"/>
  <p:defaultTextStyle>
    <a:defPPr>
      <a:defRPr lang="en-US"/>
    </a:defPPr>
    <a:lvl1pPr marL="0" algn="l" defTabSz="208743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438" algn="l" defTabSz="208743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876" algn="l" defTabSz="208743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2314" algn="l" defTabSz="208743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9752" algn="l" defTabSz="208743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7190" algn="l" defTabSz="208743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4628" algn="l" defTabSz="208743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2066" algn="l" defTabSz="208743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9504" algn="l" defTabSz="208743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E00F0"/>
    <a:srgbClr val="AF7067"/>
    <a:srgbClr val="A5C200"/>
    <a:srgbClr val="2FCA3C"/>
    <a:srgbClr val="FFC200"/>
    <a:srgbClr val="02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94475"/>
  </p:normalViewPr>
  <p:slideViewPr>
    <p:cSldViewPr snapToGrid="0" snapToObjects="1">
      <p:cViewPr>
        <p:scale>
          <a:sx n="10" d="100"/>
          <a:sy n="10" d="100"/>
        </p:scale>
        <p:origin x="3640" y="960"/>
      </p:cViewPr>
      <p:guideLst>
        <p:guide orient="horz" pos="11520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DBFE2-51CE-FB4A-9814-915AD8FF406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D8155-9F83-914F-A316-3FC92E300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9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D8155-9F83-914F-A316-3FC92E3008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4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1" y="11362270"/>
            <a:ext cx="31089600" cy="78401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20726400"/>
            <a:ext cx="25603201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8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56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352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136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920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70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488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273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4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3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776054" y="9144001"/>
            <a:ext cx="27241500" cy="1947333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51554" y="9144001"/>
            <a:ext cx="81114900" cy="1947333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7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17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23503470"/>
            <a:ext cx="31089600" cy="7264400"/>
          </a:xfrm>
        </p:spPr>
        <p:txBody>
          <a:bodyPr anchor="t"/>
          <a:lstStyle>
            <a:lvl1pPr algn="l">
              <a:defRPr sz="15641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5502472"/>
            <a:ext cx="31089600" cy="8000997"/>
          </a:xfrm>
        </p:spPr>
        <p:txBody>
          <a:bodyPr anchor="b"/>
          <a:lstStyle>
            <a:lvl1pPr marL="0" indent="0">
              <a:buNone/>
              <a:defRPr sz="7778">
                <a:solidFill>
                  <a:schemeClr val="tx1">
                    <a:tint val="75000"/>
                  </a:schemeClr>
                </a:solidFill>
              </a:defRPr>
            </a:lvl1pPr>
            <a:lvl2pPr marL="1784133" indent="0">
              <a:buNone/>
              <a:defRPr sz="7009">
                <a:solidFill>
                  <a:schemeClr val="tx1">
                    <a:tint val="75000"/>
                  </a:schemeClr>
                </a:solidFill>
              </a:defRPr>
            </a:lvl2pPr>
            <a:lvl3pPr marL="3568267" indent="0">
              <a:buNone/>
              <a:defRPr sz="6239">
                <a:solidFill>
                  <a:schemeClr val="tx1">
                    <a:tint val="75000"/>
                  </a:schemeClr>
                </a:solidFill>
              </a:defRPr>
            </a:lvl3pPr>
            <a:lvl4pPr marL="5352400" indent="0">
              <a:buNone/>
              <a:defRPr sz="5470">
                <a:solidFill>
                  <a:schemeClr val="tx1">
                    <a:tint val="75000"/>
                  </a:schemeClr>
                </a:solidFill>
              </a:defRPr>
            </a:lvl4pPr>
            <a:lvl5pPr marL="7136533" indent="0">
              <a:buNone/>
              <a:defRPr sz="5470">
                <a:solidFill>
                  <a:schemeClr val="tx1">
                    <a:tint val="75000"/>
                  </a:schemeClr>
                </a:solidFill>
              </a:defRPr>
            </a:lvl5pPr>
            <a:lvl6pPr marL="8920666" indent="0">
              <a:buNone/>
              <a:defRPr sz="5470">
                <a:solidFill>
                  <a:schemeClr val="tx1">
                    <a:tint val="75000"/>
                  </a:schemeClr>
                </a:solidFill>
              </a:defRPr>
            </a:lvl6pPr>
            <a:lvl7pPr marL="10704800" indent="0">
              <a:buNone/>
              <a:defRPr sz="5470">
                <a:solidFill>
                  <a:schemeClr val="tx1">
                    <a:tint val="75000"/>
                  </a:schemeClr>
                </a:solidFill>
              </a:defRPr>
            </a:lvl7pPr>
            <a:lvl8pPr marL="12488933" indent="0">
              <a:buNone/>
              <a:defRPr sz="5470">
                <a:solidFill>
                  <a:schemeClr val="tx1">
                    <a:tint val="75000"/>
                  </a:schemeClr>
                </a:solidFill>
              </a:defRPr>
            </a:lvl8pPr>
            <a:lvl9pPr marL="14273066" indent="0">
              <a:buNone/>
              <a:defRPr sz="5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0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1552" y="53255336"/>
            <a:ext cx="54178200" cy="150622000"/>
          </a:xfrm>
        </p:spPr>
        <p:txBody>
          <a:bodyPr/>
          <a:lstStyle>
            <a:lvl1pPr>
              <a:defRPr sz="10940"/>
            </a:lvl1pPr>
            <a:lvl2pPr>
              <a:defRPr sz="9402"/>
            </a:lvl2pPr>
            <a:lvl3pPr>
              <a:defRPr sz="7778"/>
            </a:lvl3pPr>
            <a:lvl4pPr>
              <a:defRPr sz="7009"/>
            </a:lvl4pPr>
            <a:lvl5pPr>
              <a:defRPr sz="7009"/>
            </a:lvl5pPr>
            <a:lvl6pPr>
              <a:defRPr sz="7009"/>
            </a:lvl6pPr>
            <a:lvl7pPr>
              <a:defRPr sz="7009"/>
            </a:lvl7pPr>
            <a:lvl8pPr>
              <a:defRPr sz="7009"/>
            </a:lvl8pPr>
            <a:lvl9pPr>
              <a:defRPr sz="70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39353" y="53255336"/>
            <a:ext cx="54178200" cy="150622000"/>
          </a:xfrm>
        </p:spPr>
        <p:txBody>
          <a:bodyPr/>
          <a:lstStyle>
            <a:lvl1pPr>
              <a:defRPr sz="10940"/>
            </a:lvl1pPr>
            <a:lvl2pPr>
              <a:defRPr sz="9402"/>
            </a:lvl2pPr>
            <a:lvl3pPr>
              <a:defRPr sz="7778"/>
            </a:lvl3pPr>
            <a:lvl4pPr>
              <a:defRPr sz="7009"/>
            </a:lvl4pPr>
            <a:lvl5pPr>
              <a:defRPr sz="7009"/>
            </a:lvl5pPr>
            <a:lvl6pPr>
              <a:defRPr sz="7009"/>
            </a:lvl6pPr>
            <a:lvl7pPr>
              <a:defRPr sz="7009"/>
            </a:lvl7pPr>
            <a:lvl8pPr>
              <a:defRPr sz="7009"/>
            </a:lvl8pPr>
            <a:lvl9pPr>
              <a:defRPr sz="70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4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464737"/>
            <a:ext cx="32918401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8187270"/>
            <a:ext cx="16160752" cy="3412064"/>
          </a:xfrm>
        </p:spPr>
        <p:txBody>
          <a:bodyPr anchor="b"/>
          <a:lstStyle>
            <a:lvl1pPr marL="0" indent="0">
              <a:buNone/>
              <a:defRPr sz="9402" b="1"/>
            </a:lvl1pPr>
            <a:lvl2pPr marL="1784133" indent="0">
              <a:buNone/>
              <a:defRPr sz="7778" b="1"/>
            </a:lvl2pPr>
            <a:lvl3pPr marL="3568267" indent="0">
              <a:buNone/>
              <a:defRPr sz="7009" b="1"/>
            </a:lvl3pPr>
            <a:lvl4pPr marL="5352400" indent="0">
              <a:buNone/>
              <a:defRPr sz="6239" b="1"/>
            </a:lvl4pPr>
            <a:lvl5pPr marL="7136533" indent="0">
              <a:buNone/>
              <a:defRPr sz="6239" b="1"/>
            </a:lvl5pPr>
            <a:lvl6pPr marL="8920666" indent="0">
              <a:buNone/>
              <a:defRPr sz="6239" b="1"/>
            </a:lvl6pPr>
            <a:lvl7pPr marL="10704800" indent="0">
              <a:buNone/>
              <a:defRPr sz="6239" b="1"/>
            </a:lvl7pPr>
            <a:lvl8pPr marL="12488933" indent="0">
              <a:buNone/>
              <a:defRPr sz="6239" b="1"/>
            </a:lvl8pPr>
            <a:lvl9pPr marL="14273066" indent="0">
              <a:buNone/>
              <a:defRPr sz="623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1" y="11599333"/>
            <a:ext cx="16160752" cy="21073536"/>
          </a:xfrm>
        </p:spPr>
        <p:txBody>
          <a:bodyPr/>
          <a:lstStyle>
            <a:lvl1pPr>
              <a:defRPr sz="9402"/>
            </a:lvl1pPr>
            <a:lvl2pPr>
              <a:defRPr sz="7778"/>
            </a:lvl2pPr>
            <a:lvl3pPr>
              <a:defRPr sz="7009"/>
            </a:lvl3pPr>
            <a:lvl4pPr>
              <a:defRPr sz="6239"/>
            </a:lvl4pPr>
            <a:lvl5pPr>
              <a:defRPr sz="6239"/>
            </a:lvl5pPr>
            <a:lvl6pPr>
              <a:defRPr sz="6239"/>
            </a:lvl6pPr>
            <a:lvl7pPr>
              <a:defRPr sz="6239"/>
            </a:lvl7pPr>
            <a:lvl8pPr>
              <a:defRPr sz="6239"/>
            </a:lvl8pPr>
            <a:lvl9pPr>
              <a:defRPr sz="623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8187270"/>
            <a:ext cx="16167100" cy="3412064"/>
          </a:xfrm>
        </p:spPr>
        <p:txBody>
          <a:bodyPr anchor="b"/>
          <a:lstStyle>
            <a:lvl1pPr marL="0" indent="0">
              <a:buNone/>
              <a:defRPr sz="9402" b="1"/>
            </a:lvl1pPr>
            <a:lvl2pPr marL="1784133" indent="0">
              <a:buNone/>
              <a:defRPr sz="7778" b="1"/>
            </a:lvl2pPr>
            <a:lvl3pPr marL="3568267" indent="0">
              <a:buNone/>
              <a:defRPr sz="7009" b="1"/>
            </a:lvl3pPr>
            <a:lvl4pPr marL="5352400" indent="0">
              <a:buNone/>
              <a:defRPr sz="6239" b="1"/>
            </a:lvl4pPr>
            <a:lvl5pPr marL="7136533" indent="0">
              <a:buNone/>
              <a:defRPr sz="6239" b="1"/>
            </a:lvl5pPr>
            <a:lvl6pPr marL="8920666" indent="0">
              <a:buNone/>
              <a:defRPr sz="6239" b="1"/>
            </a:lvl6pPr>
            <a:lvl7pPr marL="10704800" indent="0">
              <a:buNone/>
              <a:defRPr sz="6239" b="1"/>
            </a:lvl7pPr>
            <a:lvl8pPr marL="12488933" indent="0">
              <a:buNone/>
              <a:defRPr sz="6239" b="1"/>
            </a:lvl8pPr>
            <a:lvl9pPr marL="14273066" indent="0">
              <a:buNone/>
              <a:defRPr sz="623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11599333"/>
            <a:ext cx="16167100" cy="21073536"/>
          </a:xfrm>
        </p:spPr>
        <p:txBody>
          <a:bodyPr/>
          <a:lstStyle>
            <a:lvl1pPr>
              <a:defRPr sz="9402"/>
            </a:lvl1pPr>
            <a:lvl2pPr>
              <a:defRPr sz="7778"/>
            </a:lvl2pPr>
            <a:lvl3pPr>
              <a:defRPr sz="7009"/>
            </a:lvl3pPr>
            <a:lvl4pPr>
              <a:defRPr sz="6239"/>
            </a:lvl4pPr>
            <a:lvl5pPr>
              <a:defRPr sz="6239"/>
            </a:lvl5pPr>
            <a:lvl6pPr>
              <a:defRPr sz="6239"/>
            </a:lvl6pPr>
            <a:lvl7pPr>
              <a:defRPr sz="6239"/>
            </a:lvl7pPr>
            <a:lvl8pPr>
              <a:defRPr sz="6239"/>
            </a:lvl8pPr>
            <a:lvl9pPr>
              <a:defRPr sz="623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42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1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5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1456267"/>
            <a:ext cx="12033252" cy="6197600"/>
          </a:xfrm>
        </p:spPr>
        <p:txBody>
          <a:bodyPr anchor="b"/>
          <a:lstStyle>
            <a:lvl1pPr algn="l">
              <a:defRPr sz="777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1" y="1456270"/>
            <a:ext cx="20446999" cy="31216603"/>
          </a:xfrm>
        </p:spPr>
        <p:txBody>
          <a:bodyPr/>
          <a:lstStyle>
            <a:lvl1pPr>
              <a:defRPr sz="12479"/>
            </a:lvl1pPr>
            <a:lvl2pPr>
              <a:defRPr sz="10940"/>
            </a:lvl2pPr>
            <a:lvl3pPr>
              <a:defRPr sz="9402"/>
            </a:lvl3pPr>
            <a:lvl4pPr>
              <a:defRPr sz="7778"/>
            </a:lvl4pPr>
            <a:lvl5pPr>
              <a:defRPr sz="7778"/>
            </a:lvl5pPr>
            <a:lvl6pPr>
              <a:defRPr sz="7778"/>
            </a:lvl6pPr>
            <a:lvl7pPr>
              <a:defRPr sz="7778"/>
            </a:lvl7pPr>
            <a:lvl8pPr>
              <a:defRPr sz="7778"/>
            </a:lvl8pPr>
            <a:lvl9pPr>
              <a:defRPr sz="777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2" y="7653869"/>
            <a:ext cx="12033252" cy="25019003"/>
          </a:xfrm>
        </p:spPr>
        <p:txBody>
          <a:bodyPr/>
          <a:lstStyle>
            <a:lvl1pPr marL="0" indent="0">
              <a:buNone/>
              <a:defRPr sz="5470"/>
            </a:lvl1pPr>
            <a:lvl2pPr marL="1784133" indent="0">
              <a:buNone/>
              <a:defRPr sz="4701"/>
            </a:lvl2pPr>
            <a:lvl3pPr marL="3568267" indent="0">
              <a:buNone/>
              <a:defRPr sz="3932"/>
            </a:lvl3pPr>
            <a:lvl4pPr marL="5352400" indent="0">
              <a:buNone/>
              <a:defRPr sz="3504"/>
            </a:lvl4pPr>
            <a:lvl5pPr marL="7136533" indent="0">
              <a:buNone/>
              <a:defRPr sz="3504"/>
            </a:lvl5pPr>
            <a:lvl6pPr marL="8920666" indent="0">
              <a:buNone/>
              <a:defRPr sz="3504"/>
            </a:lvl6pPr>
            <a:lvl7pPr marL="10704800" indent="0">
              <a:buNone/>
              <a:defRPr sz="3504"/>
            </a:lvl7pPr>
            <a:lvl8pPr marL="12488933" indent="0">
              <a:buNone/>
              <a:defRPr sz="3504"/>
            </a:lvl8pPr>
            <a:lvl9pPr marL="14273066" indent="0">
              <a:buNone/>
              <a:defRPr sz="350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7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3" y="25603201"/>
            <a:ext cx="21945600" cy="3022602"/>
          </a:xfrm>
        </p:spPr>
        <p:txBody>
          <a:bodyPr anchor="b"/>
          <a:lstStyle>
            <a:lvl1pPr algn="l">
              <a:defRPr sz="777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3" y="3268133"/>
            <a:ext cx="21945600" cy="21945600"/>
          </a:xfrm>
        </p:spPr>
        <p:txBody>
          <a:bodyPr/>
          <a:lstStyle>
            <a:lvl1pPr marL="0" indent="0">
              <a:buNone/>
              <a:defRPr sz="12479"/>
            </a:lvl1pPr>
            <a:lvl2pPr marL="1784133" indent="0">
              <a:buNone/>
              <a:defRPr sz="10940"/>
            </a:lvl2pPr>
            <a:lvl3pPr marL="3568267" indent="0">
              <a:buNone/>
              <a:defRPr sz="9402"/>
            </a:lvl3pPr>
            <a:lvl4pPr marL="5352400" indent="0">
              <a:buNone/>
              <a:defRPr sz="7778"/>
            </a:lvl4pPr>
            <a:lvl5pPr marL="7136533" indent="0">
              <a:buNone/>
              <a:defRPr sz="7778"/>
            </a:lvl5pPr>
            <a:lvl6pPr marL="8920666" indent="0">
              <a:buNone/>
              <a:defRPr sz="7778"/>
            </a:lvl6pPr>
            <a:lvl7pPr marL="10704800" indent="0">
              <a:buNone/>
              <a:defRPr sz="7778"/>
            </a:lvl7pPr>
            <a:lvl8pPr marL="12488933" indent="0">
              <a:buNone/>
              <a:defRPr sz="7778"/>
            </a:lvl8pPr>
            <a:lvl9pPr marL="14273066" indent="0">
              <a:buNone/>
              <a:defRPr sz="777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3" y="28625803"/>
            <a:ext cx="21945600" cy="4292597"/>
          </a:xfrm>
        </p:spPr>
        <p:txBody>
          <a:bodyPr/>
          <a:lstStyle>
            <a:lvl1pPr marL="0" indent="0">
              <a:buNone/>
              <a:defRPr sz="5470"/>
            </a:lvl1pPr>
            <a:lvl2pPr marL="1784133" indent="0">
              <a:buNone/>
              <a:defRPr sz="4701"/>
            </a:lvl2pPr>
            <a:lvl3pPr marL="3568267" indent="0">
              <a:buNone/>
              <a:defRPr sz="3932"/>
            </a:lvl3pPr>
            <a:lvl4pPr marL="5352400" indent="0">
              <a:buNone/>
              <a:defRPr sz="3504"/>
            </a:lvl4pPr>
            <a:lvl5pPr marL="7136533" indent="0">
              <a:buNone/>
              <a:defRPr sz="3504"/>
            </a:lvl5pPr>
            <a:lvl6pPr marL="8920666" indent="0">
              <a:buNone/>
              <a:defRPr sz="3504"/>
            </a:lvl6pPr>
            <a:lvl7pPr marL="10704800" indent="0">
              <a:buNone/>
              <a:defRPr sz="3504"/>
            </a:lvl7pPr>
            <a:lvl8pPr marL="12488933" indent="0">
              <a:buNone/>
              <a:defRPr sz="3504"/>
            </a:lvl8pPr>
            <a:lvl9pPr marL="14273066" indent="0">
              <a:buNone/>
              <a:defRPr sz="350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4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464737"/>
            <a:ext cx="32918401" cy="6096000"/>
          </a:xfrm>
          <a:prstGeom prst="rect">
            <a:avLst/>
          </a:prstGeom>
        </p:spPr>
        <p:txBody>
          <a:bodyPr vert="horz" lIns="417488" tIns="208744" rIns="417488" bIns="20874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8534403"/>
            <a:ext cx="32918401" cy="24138469"/>
          </a:xfrm>
          <a:prstGeom prst="rect">
            <a:avLst/>
          </a:prstGeom>
        </p:spPr>
        <p:txBody>
          <a:bodyPr vert="horz" lIns="417488" tIns="208744" rIns="417488" bIns="2087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33900537"/>
            <a:ext cx="8534400" cy="1947333"/>
          </a:xfrm>
          <a:prstGeom prst="rect">
            <a:avLst/>
          </a:prstGeom>
        </p:spPr>
        <p:txBody>
          <a:bodyPr vert="horz" lIns="417488" tIns="208744" rIns="417488" bIns="208744" rtlCol="0" anchor="ctr"/>
          <a:lstStyle>
            <a:lvl1pPr algn="l">
              <a:defRPr sz="4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8B28-66AF-4740-9BCF-7E708999A750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1" y="33900537"/>
            <a:ext cx="11582400" cy="1947333"/>
          </a:xfrm>
          <a:prstGeom prst="rect">
            <a:avLst/>
          </a:prstGeom>
        </p:spPr>
        <p:txBody>
          <a:bodyPr vert="horz" lIns="417488" tIns="208744" rIns="417488" bIns="208744" rtlCol="0" anchor="ctr"/>
          <a:lstStyle>
            <a:lvl1pPr algn="ctr">
              <a:defRPr sz="4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33900537"/>
            <a:ext cx="8534400" cy="1947333"/>
          </a:xfrm>
          <a:prstGeom prst="rect">
            <a:avLst/>
          </a:prstGeom>
        </p:spPr>
        <p:txBody>
          <a:bodyPr vert="horz" lIns="417488" tIns="208744" rIns="417488" bIns="208744" rtlCol="0" anchor="ctr"/>
          <a:lstStyle>
            <a:lvl1pPr algn="r">
              <a:defRPr sz="4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B2CBD-9EF9-2347-954B-9CCF385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0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784133" rtl="0" eaLnBrk="1" latinLnBrk="0" hangingPunct="1">
        <a:spcBef>
          <a:spcPct val="0"/>
        </a:spcBef>
        <a:buNone/>
        <a:defRPr sz="171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38100" indent="-1338100" algn="l" defTabSz="1784133" rtl="0" eaLnBrk="1" latinLnBrk="0" hangingPunct="1">
        <a:spcBef>
          <a:spcPct val="20000"/>
        </a:spcBef>
        <a:buFont typeface="Arial"/>
        <a:buChar char="•"/>
        <a:defRPr sz="12479" kern="1200">
          <a:solidFill>
            <a:schemeClr val="tx1"/>
          </a:solidFill>
          <a:latin typeface="+mn-lt"/>
          <a:ea typeface="+mn-ea"/>
          <a:cs typeface="+mn-cs"/>
        </a:defRPr>
      </a:lvl1pPr>
      <a:lvl2pPr marL="2899217" indent="-1115084" algn="l" defTabSz="1784133" rtl="0" eaLnBrk="1" latinLnBrk="0" hangingPunct="1">
        <a:spcBef>
          <a:spcPct val="20000"/>
        </a:spcBef>
        <a:buFont typeface="Arial"/>
        <a:buChar char="–"/>
        <a:defRPr sz="10940" kern="1200">
          <a:solidFill>
            <a:schemeClr val="tx1"/>
          </a:solidFill>
          <a:latin typeface="+mn-lt"/>
          <a:ea typeface="+mn-ea"/>
          <a:cs typeface="+mn-cs"/>
        </a:defRPr>
      </a:lvl2pPr>
      <a:lvl3pPr marL="4460333" indent="-892067" algn="l" defTabSz="1784133" rtl="0" eaLnBrk="1" latinLnBrk="0" hangingPunct="1">
        <a:spcBef>
          <a:spcPct val="20000"/>
        </a:spcBef>
        <a:buFont typeface="Arial"/>
        <a:buChar char="•"/>
        <a:defRPr sz="9402" kern="1200">
          <a:solidFill>
            <a:schemeClr val="tx1"/>
          </a:solidFill>
          <a:latin typeface="+mn-lt"/>
          <a:ea typeface="+mn-ea"/>
          <a:cs typeface="+mn-cs"/>
        </a:defRPr>
      </a:lvl3pPr>
      <a:lvl4pPr marL="6244466" indent="-892067" algn="l" defTabSz="1784133" rtl="0" eaLnBrk="1" latinLnBrk="0" hangingPunct="1">
        <a:spcBef>
          <a:spcPct val="20000"/>
        </a:spcBef>
        <a:buFont typeface="Arial"/>
        <a:buChar char="–"/>
        <a:defRPr sz="7778" kern="1200">
          <a:solidFill>
            <a:schemeClr val="tx1"/>
          </a:solidFill>
          <a:latin typeface="+mn-lt"/>
          <a:ea typeface="+mn-ea"/>
          <a:cs typeface="+mn-cs"/>
        </a:defRPr>
      </a:lvl4pPr>
      <a:lvl5pPr marL="8028600" indent="-892067" algn="l" defTabSz="1784133" rtl="0" eaLnBrk="1" latinLnBrk="0" hangingPunct="1">
        <a:spcBef>
          <a:spcPct val="20000"/>
        </a:spcBef>
        <a:buFont typeface="Arial"/>
        <a:buChar char="»"/>
        <a:defRPr sz="7778" kern="1200">
          <a:solidFill>
            <a:schemeClr val="tx1"/>
          </a:solidFill>
          <a:latin typeface="+mn-lt"/>
          <a:ea typeface="+mn-ea"/>
          <a:cs typeface="+mn-cs"/>
        </a:defRPr>
      </a:lvl5pPr>
      <a:lvl6pPr marL="9812733" indent="-892067" algn="l" defTabSz="1784133" rtl="0" eaLnBrk="1" latinLnBrk="0" hangingPunct="1">
        <a:spcBef>
          <a:spcPct val="20000"/>
        </a:spcBef>
        <a:buFont typeface="Arial"/>
        <a:buChar char="•"/>
        <a:defRPr sz="7778" kern="1200">
          <a:solidFill>
            <a:schemeClr val="tx1"/>
          </a:solidFill>
          <a:latin typeface="+mn-lt"/>
          <a:ea typeface="+mn-ea"/>
          <a:cs typeface="+mn-cs"/>
        </a:defRPr>
      </a:lvl6pPr>
      <a:lvl7pPr marL="11596866" indent="-892067" algn="l" defTabSz="1784133" rtl="0" eaLnBrk="1" latinLnBrk="0" hangingPunct="1">
        <a:spcBef>
          <a:spcPct val="20000"/>
        </a:spcBef>
        <a:buFont typeface="Arial"/>
        <a:buChar char="•"/>
        <a:defRPr sz="7778" kern="1200">
          <a:solidFill>
            <a:schemeClr val="tx1"/>
          </a:solidFill>
          <a:latin typeface="+mn-lt"/>
          <a:ea typeface="+mn-ea"/>
          <a:cs typeface="+mn-cs"/>
        </a:defRPr>
      </a:lvl7pPr>
      <a:lvl8pPr marL="13380999" indent="-892067" algn="l" defTabSz="1784133" rtl="0" eaLnBrk="1" latinLnBrk="0" hangingPunct="1">
        <a:spcBef>
          <a:spcPct val="20000"/>
        </a:spcBef>
        <a:buFont typeface="Arial"/>
        <a:buChar char="•"/>
        <a:defRPr sz="7778" kern="1200">
          <a:solidFill>
            <a:schemeClr val="tx1"/>
          </a:solidFill>
          <a:latin typeface="+mn-lt"/>
          <a:ea typeface="+mn-ea"/>
          <a:cs typeface="+mn-cs"/>
        </a:defRPr>
      </a:lvl8pPr>
      <a:lvl9pPr marL="15165133" indent="-892067" algn="l" defTabSz="1784133" rtl="0" eaLnBrk="1" latinLnBrk="0" hangingPunct="1">
        <a:spcBef>
          <a:spcPct val="20000"/>
        </a:spcBef>
        <a:buFont typeface="Arial"/>
        <a:buChar char="•"/>
        <a:defRPr sz="77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84133" rtl="0" eaLnBrk="1" latinLnBrk="0" hangingPunct="1">
        <a:defRPr sz="7009" kern="1200">
          <a:solidFill>
            <a:schemeClr val="tx1"/>
          </a:solidFill>
          <a:latin typeface="+mn-lt"/>
          <a:ea typeface="+mn-ea"/>
          <a:cs typeface="+mn-cs"/>
        </a:defRPr>
      </a:lvl1pPr>
      <a:lvl2pPr marL="1784133" algn="l" defTabSz="1784133" rtl="0" eaLnBrk="1" latinLnBrk="0" hangingPunct="1">
        <a:defRPr sz="7009" kern="1200">
          <a:solidFill>
            <a:schemeClr val="tx1"/>
          </a:solidFill>
          <a:latin typeface="+mn-lt"/>
          <a:ea typeface="+mn-ea"/>
          <a:cs typeface="+mn-cs"/>
        </a:defRPr>
      </a:lvl2pPr>
      <a:lvl3pPr marL="3568267" algn="l" defTabSz="1784133" rtl="0" eaLnBrk="1" latinLnBrk="0" hangingPunct="1">
        <a:defRPr sz="7009" kern="1200">
          <a:solidFill>
            <a:schemeClr val="tx1"/>
          </a:solidFill>
          <a:latin typeface="+mn-lt"/>
          <a:ea typeface="+mn-ea"/>
          <a:cs typeface="+mn-cs"/>
        </a:defRPr>
      </a:lvl3pPr>
      <a:lvl4pPr marL="5352400" algn="l" defTabSz="1784133" rtl="0" eaLnBrk="1" latinLnBrk="0" hangingPunct="1">
        <a:defRPr sz="7009" kern="1200">
          <a:solidFill>
            <a:schemeClr val="tx1"/>
          </a:solidFill>
          <a:latin typeface="+mn-lt"/>
          <a:ea typeface="+mn-ea"/>
          <a:cs typeface="+mn-cs"/>
        </a:defRPr>
      </a:lvl4pPr>
      <a:lvl5pPr marL="7136533" algn="l" defTabSz="1784133" rtl="0" eaLnBrk="1" latinLnBrk="0" hangingPunct="1">
        <a:defRPr sz="7009" kern="1200">
          <a:solidFill>
            <a:schemeClr val="tx1"/>
          </a:solidFill>
          <a:latin typeface="+mn-lt"/>
          <a:ea typeface="+mn-ea"/>
          <a:cs typeface="+mn-cs"/>
        </a:defRPr>
      </a:lvl5pPr>
      <a:lvl6pPr marL="8920666" algn="l" defTabSz="1784133" rtl="0" eaLnBrk="1" latinLnBrk="0" hangingPunct="1">
        <a:defRPr sz="7009" kern="1200">
          <a:solidFill>
            <a:schemeClr val="tx1"/>
          </a:solidFill>
          <a:latin typeface="+mn-lt"/>
          <a:ea typeface="+mn-ea"/>
          <a:cs typeface="+mn-cs"/>
        </a:defRPr>
      </a:lvl6pPr>
      <a:lvl7pPr marL="10704800" algn="l" defTabSz="1784133" rtl="0" eaLnBrk="1" latinLnBrk="0" hangingPunct="1">
        <a:defRPr sz="7009" kern="1200">
          <a:solidFill>
            <a:schemeClr val="tx1"/>
          </a:solidFill>
          <a:latin typeface="+mn-lt"/>
          <a:ea typeface="+mn-ea"/>
          <a:cs typeface="+mn-cs"/>
        </a:defRPr>
      </a:lvl7pPr>
      <a:lvl8pPr marL="12488933" algn="l" defTabSz="1784133" rtl="0" eaLnBrk="1" latinLnBrk="0" hangingPunct="1">
        <a:defRPr sz="7009" kern="1200">
          <a:solidFill>
            <a:schemeClr val="tx1"/>
          </a:solidFill>
          <a:latin typeface="+mn-lt"/>
          <a:ea typeface="+mn-ea"/>
          <a:cs typeface="+mn-cs"/>
        </a:defRPr>
      </a:lvl8pPr>
      <a:lvl9pPr marL="14273066" algn="l" defTabSz="1784133" rtl="0" eaLnBrk="1" latinLnBrk="0" hangingPunct="1">
        <a:defRPr sz="70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tiff"/><Relationship Id="rId10" Type="http://schemas.openxmlformats.org/officeDocument/2006/relationships/image" Target="../media/image8.emf"/><Relationship Id="rId11" Type="http://schemas.openxmlformats.org/officeDocument/2006/relationships/image" Target="../media/image9.emf"/><Relationship Id="rId12" Type="http://schemas.openxmlformats.org/officeDocument/2006/relationships/image" Target="../media/image10.png"/><Relationship Id="rId13" Type="http://schemas.openxmlformats.org/officeDocument/2006/relationships/image" Target="../media/image11.jp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emf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Rectangle 418"/>
          <p:cNvSpPr/>
          <p:nvPr/>
        </p:nvSpPr>
        <p:spPr>
          <a:xfrm>
            <a:off x="16151976" y="30217018"/>
            <a:ext cx="13310860" cy="53005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88925" dist="190500" dir="28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9"/>
          </a:p>
        </p:txBody>
      </p:sp>
      <p:sp>
        <p:nvSpPr>
          <p:cNvPr id="416" name="Rectangle 415"/>
          <p:cNvSpPr/>
          <p:nvPr/>
        </p:nvSpPr>
        <p:spPr>
          <a:xfrm>
            <a:off x="16094330" y="21368176"/>
            <a:ext cx="19249052" cy="8030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88925" dist="190500" dir="28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9"/>
          </a:p>
        </p:txBody>
      </p:sp>
      <p:sp>
        <p:nvSpPr>
          <p:cNvPr id="350" name="Rectangle 349"/>
          <p:cNvSpPr/>
          <p:nvPr/>
        </p:nvSpPr>
        <p:spPr>
          <a:xfrm>
            <a:off x="16063079" y="5523559"/>
            <a:ext cx="19249052" cy="150646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88925" dist="190500" dir="28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9" dirty="0"/>
          </a:p>
        </p:txBody>
      </p:sp>
      <p:sp>
        <p:nvSpPr>
          <p:cNvPr id="289" name="Rectangle 288"/>
          <p:cNvSpPr/>
          <p:nvPr/>
        </p:nvSpPr>
        <p:spPr>
          <a:xfrm>
            <a:off x="1355704" y="12480888"/>
            <a:ext cx="13890964" cy="23036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88925" dist="190500" dir="28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9"/>
          </a:p>
        </p:txBody>
      </p:sp>
      <p:pic>
        <p:nvPicPr>
          <p:cNvPr id="317" name="Picture 141" descr="EEB-Logo-Stacked-Blue-RGB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372" y="2214643"/>
            <a:ext cx="4850659" cy="285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" name="Rectangle 139"/>
          <p:cNvSpPr/>
          <p:nvPr/>
        </p:nvSpPr>
        <p:spPr>
          <a:xfrm>
            <a:off x="1331876" y="5491761"/>
            <a:ext cx="13890964" cy="64584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88925" dist="190500" dir="28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9"/>
          </a:p>
        </p:txBody>
      </p:sp>
      <p:sp>
        <p:nvSpPr>
          <p:cNvPr id="20" name="TextBox 19"/>
          <p:cNvSpPr txBox="1"/>
          <p:nvPr/>
        </p:nvSpPr>
        <p:spPr>
          <a:xfrm>
            <a:off x="6115373" y="5843197"/>
            <a:ext cx="8831955" cy="577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077" dirty="0" smtClean="0">
                <a:latin typeface="Helvetica"/>
                <a:cs typeface="Helvetica"/>
              </a:rPr>
              <a:t>Adaptation typically involves </a:t>
            </a:r>
            <a:r>
              <a:rPr lang="en-US" sz="3077" b="1" dirty="0" smtClean="0">
                <a:latin typeface="Helvetica"/>
                <a:cs typeface="Helvetica"/>
              </a:rPr>
              <a:t>changes of multiple traits </a:t>
            </a:r>
            <a:r>
              <a:rPr lang="en-US" sz="3077" dirty="0" smtClean="0">
                <a:latin typeface="Helvetica"/>
                <a:cs typeface="Helvetica"/>
              </a:rPr>
              <a:t>controlled by loci distributed throughout genome</a:t>
            </a:r>
          </a:p>
          <a:p>
            <a:pPr marL="457200" indent="-457200">
              <a:buFontTx/>
              <a:buChar char="-"/>
            </a:pPr>
            <a:endParaRPr lang="en-US" sz="3077" dirty="0" smtClean="0">
              <a:latin typeface="Helvetica"/>
              <a:cs typeface="Helvetica"/>
            </a:endParaRPr>
          </a:p>
          <a:p>
            <a:pPr marL="457200" indent="-457200">
              <a:buFontTx/>
              <a:buChar char="-"/>
            </a:pPr>
            <a:r>
              <a:rPr lang="en-US" sz="3077" dirty="0" smtClean="0">
                <a:latin typeface="Helvetica"/>
                <a:cs typeface="Helvetica"/>
              </a:rPr>
              <a:t>Selection should create </a:t>
            </a:r>
            <a:r>
              <a:rPr lang="en-US" sz="3077" b="1" dirty="0" smtClean="0">
                <a:latin typeface="Helvetica"/>
                <a:cs typeface="Helvetica"/>
              </a:rPr>
              <a:t>correlation between genotypes</a:t>
            </a:r>
            <a:r>
              <a:rPr lang="en-US" sz="3077" dirty="0" smtClean="0">
                <a:latin typeface="Helvetica"/>
                <a:cs typeface="Helvetica"/>
              </a:rPr>
              <a:t>* (i.e., LD) at these loci despite lack of physical linkage</a:t>
            </a:r>
          </a:p>
          <a:p>
            <a:pPr marL="457200" indent="-457200">
              <a:buFontTx/>
              <a:buChar char="-"/>
            </a:pPr>
            <a:endParaRPr lang="en-US" sz="3077" dirty="0" smtClean="0">
              <a:latin typeface="Helvetica"/>
              <a:cs typeface="Helvetica"/>
            </a:endParaRPr>
          </a:p>
          <a:p>
            <a:pPr marL="457200" indent="-457200">
              <a:buFontTx/>
              <a:buChar char="-"/>
            </a:pPr>
            <a:r>
              <a:rPr lang="en-US" sz="3077" dirty="0" smtClean="0">
                <a:latin typeface="Helvetica"/>
                <a:cs typeface="Helvetica"/>
              </a:rPr>
              <a:t>Let’s </a:t>
            </a:r>
            <a:r>
              <a:rPr lang="en-US" sz="3077" b="1" dirty="0">
                <a:latin typeface="Helvetica"/>
                <a:cs typeface="Helvetica"/>
              </a:rPr>
              <a:t>c</a:t>
            </a:r>
            <a:r>
              <a:rPr lang="en-US" sz="3077" b="1" dirty="0" smtClean="0">
                <a:latin typeface="Helvetica"/>
                <a:cs typeface="Helvetica"/>
              </a:rPr>
              <a:t>annibalize</a:t>
            </a:r>
            <a:r>
              <a:rPr lang="en-US" sz="3077" dirty="0" smtClean="0">
                <a:latin typeface="Helvetica"/>
                <a:cs typeface="Helvetica"/>
              </a:rPr>
              <a:t> a correlation-based </a:t>
            </a:r>
            <a:r>
              <a:rPr lang="en-US" sz="3077" dirty="0">
                <a:latin typeface="Helvetica"/>
                <a:cs typeface="Helvetica"/>
              </a:rPr>
              <a:t>method for detecting gene </a:t>
            </a:r>
            <a:r>
              <a:rPr lang="en-US" sz="3077" b="1" dirty="0">
                <a:latin typeface="Helvetica"/>
                <a:cs typeface="Helvetica"/>
              </a:rPr>
              <a:t>co-expression networks </a:t>
            </a:r>
            <a:r>
              <a:rPr lang="en-US" sz="3077" dirty="0">
                <a:latin typeface="Helvetica"/>
                <a:cs typeface="Helvetica"/>
              </a:rPr>
              <a:t>to detect </a:t>
            </a:r>
            <a:r>
              <a:rPr lang="en-US" sz="3077" dirty="0" smtClean="0">
                <a:latin typeface="Helvetica"/>
                <a:cs typeface="Helvetica"/>
              </a:rPr>
              <a:t>such groups </a:t>
            </a:r>
            <a:r>
              <a:rPr lang="en-US" sz="3077" dirty="0">
                <a:latin typeface="Helvetica"/>
                <a:cs typeface="Helvetica"/>
              </a:rPr>
              <a:t>of </a:t>
            </a:r>
            <a:r>
              <a:rPr lang="en-US" sz="3077" b="1" dirty="0">
                <a:latin typeface="Helvetica"/>
                <a:cs typeface="Helvetica"/>
              </a:rPr>
              <a:t>co-selected </a:t>
            </a:r>
            <a:r>
              <a:rPr lang="en-US" sz="3077" b="1" dirty="0" smtClean="0">
                <a:latin typeface="Helvetica"/>
                <a:cs typeface="Helvetica"/>
              </a:rPr>
              <a:t>loci</a:t>
            </a:r>
            <a:endParaRPr lang="en-US" sz="3077" dirty="0">
              <a:latin typeface="Helvetica"/>
              <a:cs typeface="Helvetica"/>
            </a:endParaRPr>
          </a:p>
          <a:p>
            <a:pPr marL="457200" indent="-457200">
              <a:buFontTx/>
              <a:buChar char="-"/>
            </a:pPr>
            <a:endParaRPr lang="en-US" sz="3077" dirty="0" smtClean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03572" y="5864298"/>
            <a:ext cx="3246403" cy="802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15" b="1" dirty="0" smtClean="0">
                <a:latin typeface="Helvetica"/>
                <a:cs typeface="Helvetica"/>
              </a:rPr>
              <a:t>Main idea: </a:t>
            </a:r>
            <a:endParaRPr lang="en-US" sz="2735" b="1" dirty="0">
              <a:latin typeface="Helvetica"/>
              <a:cs typeface="Helvetica"/>
            </a:endParaRP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4685" y="2677947"/>
            <a:ext cx="1321531" cy="1333545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33004217" y="3999546"/>
            <a:ext cx="2396810" cy="460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3" dirty="0">
                <a:latin typeface="Courier New"/>
                <a:cs typeface="Courier New"/>
              </a:rPr>
              <a:t>z</a:t>
            </a:r>
            <a:r>
              <a:rPr lang="en-US" sz="2393" dirty="0">
                <a:latin typeface="Courier New"/>
                <a:cs typeface="Courier New"/>
              </a:rPr>
              <a:t>0on GitHub </a:t>
            </a:r>
            <a:endParaRPr lang="en-US" sz="2393" dirty="0">
              <a:latin typeface="Courier New"/>
              <a:cs typeface="Courier New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6458970" y="5877109"/>
            <a:ext cx="10320454" cy="80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20" b="1" dirty="0">
                <a:latin typeface="Helvetica"/>
                <a:cs typeface="Helvetica"/>
              </a:rPr>
              <a:t>Case </a:t>
            </a:r>
            <a:r>
              <a:rPr lang="en-US" sz="4620" b="1" dirty="0" smtClean="0">
                <a:latin typeface="Helvetica"/>
                <a:cs typeface="Helvetica"/>
              </a:rPr>
              <a:t>study #1</a:t>
            </a:r>
            <a:r>
              <a:rPr lang="en-US" sz="4103" dirty="0" smtClean="0">
                <a:latin typeface="Helvetica"/>
                <a:cs typeface="Helvetica"/>
              </a:rPr>
              <a:t>:  </a:t>
            </a:r>
            <a:r>
              <a:rPr lang="en-US" sz="4103" i="1" dirty="0" err="1" smtClean="0">
                <a:latin typeface="Helvetica"/>
                <a:cs typeface="Helvetica"/>
              </a:rPr>
              <a:t>Acropora</a:t>
            </a:r>
            <a:r>
              <a:rPr lang="en-US" sz="4103" i="1" dirty="0" smtClean="0">
                <a:latin typeface="Helvetica"/>
                <a:cs typeface="Helvetica"/>
              </a:rPr>
              <a:t> </a:t>
            </a:r>
            <a:r>
              <a:rPr lang="en-US" sz="4103" i="1" dirty="0" err="1">
                <a:latin typeface="Helvetica"/>
                <a:cs typeface="Helvetica"/>
              </a:rPr>
              <a:t>millepora</a:t>
            </a:r>
            <a:r>
              <a:rPr lang="en-US" sz="4103" dirty="0">
                <a:latin typeface="Helvetica"/>
                <a:cs typeface="Helvetica"/>
              </a:rPr>
              <a:t> </a:t>
            </a:r>
            <a:r>
              <a:rPr lang="en-US" sz="4103" dirty="0" smtClean="0">
                <a:latin typeface="Helvetica"/>
                <a:cs typeface="Helvetica"/>
              </a:rPr>
              <a:t>coral</a:t>
            </a:r>
            <a:endParaRPr lang="en-US" sz="4103" dirty="0">
              <a:latin typeface="Helvetica"/>
              <a:cs typeface="Helvetica"/>
            </a:endParaRPr>
          </a:p>
        </p:txBody>
      </p:sp>
      <p:sp>
        <p:nvSpPr>
          <p:cNvPr id="321" name="Text Box 476"/>
          <p:cNvSpPr txBox="1">
            <a:spLocks noChangeArrowheads="1"/>
          </p:cNvSpPr>
          <p:nvPr/>
        </p:nvSpPr>
        <p:spPr bwMode="auto">
          <a:xfrm>
            <a:off x="13643440" y="2877403"/>
            <a:ext cx="1056949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dirty="0">
                <a:latin typeface="Arial" charset="0"/>
                <a:cs typeface="Times New Roman" charset="0"/>
              </a:rPr>
              <a:t>Mikhail </a:t>
            </a:r>
            <a:r>
              <a:rPr lang="en-US" sz="4400" b="1" dirty="0">
                <a:latin typeface="Arial" charset="0"/>
                <a:cs typeface="Times New Roman" charset="0"/>
              </a:rPr>
              <a:t>V. </a:t>
            </a:r>
            <a:r>
              <a:rPr lang="en-US" sz="4400" b="1" dirty="0" smtClean="0">
                <a:latin typeface="Arial" charset="0"/>
                <a:cs typeface="Times New Roman" charset="0"/>
              </a:rPr>
              <a:t>Matz </a:t>
            </a:r>
            <a:r>
              <a:rPr lang="en-US" sz="4400" baseline="30000" dirty="0" smtClean="0">
                <a:latin typeface="Arial" charset="0"/>
                <a:cs typeface="Times New Roman" charset="0"/>
              </a:rPr>
              <a:t>1</a:t>
            </a:r>
            <a:r>
              <a:rPr lang="en-US" sz="4400" b="1" dirty="0" smtClean="0">
                <a:latin typeface="Arial" charset="0"/>
                <a:cs typeface="Times New Roman" charset="0"/>
              </a:rPr>
              <a:t>, Zachary Fuller </a:t>
            </a:r>
            <a:r>
              <a:rPr lang="en-US" sz="4400" baseline="30000" dirty="0" smtClean="0">
                <a:latin typeface="Arial" charset="0"/>
                <a:cs typeface="Times New Roman" charset="0"/>
              </a:rPr>
              <a:t>2</a:t>
            </a:r>
            <a:r>
              <a:rPr lang="en-US" sz="4400" b="1" dirty="0" smtClean="0">
                <a:latin typeface="Arial" charset="0"/>
                <a:cs typeface="Times New Roman" charset="0"/>
              </a:rPr>
              <a:t> </a:t>
            </a:r>
            <a:r>
              <a:rPr lang="en-US" sz="4400" dirty="0" err="1" smtClean="0">
                <a:solidFill>
                  <a:srgbClr val="0070C0"/>
                </a:solidFill>
                <a:latin typeface="Arial" charset="0"/>
                <a:cs typeface="Times New Roman" charset="0"/>
              </a:rPr>
              <a:t>matz@utexas.edu</a:t>
            </a:r>
            <a:endParaRPr lang="en-US" sz="4400" baseline="30000" dirty="0">
              <a:solidFill>
                <a:srgbClr val="0070C0"/>
              </a:solidFill>
              <a:latin typeface="Arial" charset="0"/>
              <a:cs typeface="Times New Roman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1619305" y="692788"/>
            <a:ext cx="32765999" cy="1985159"/>
          </a:xfrm>
          <a:prstGeom prst="rect">
            <a:avLst/>
          </a:prstGeom>
          <a:effectLst>
            <a:outerShdw blurRad="136525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2300" b="1" baseline="30000" dirty="0" smtClean="0">
                <a:latin typeface="Helvetica"/>
                <a:cs typeface="Helvetica"/>
              </a:rPr>
              <a:t>LD networks</a:t>
            </a:r>
            <a:r>
              <a:rPr lang="en-US" sz="12300" baseline="30000" dirty="0" smtClean="0">
                <a:latin typeface="Helvetica"/>
                <a:cs typeface="Helvetica"/>
              </a:rPr>
              <a:t>: unsupervised</a:t>
            </a:r>
            <a:r>
              <a:rPr lang="en-US" sz="12300" dirty="0" smtClean="0">
                <a:latin typeface="Helvetica"/>
                <a:cs typeface="Helvetica"/>
              </a:rPr>
              <a:t> </a:t>
            </a:r>
            <a:r>
              <a:rPr lang="en-US" sz="12300" baseline="30000" dirty="0" smtClean="0">
                <a:latin typeface="Helvetica"/>
                <a:cs typeface="Helvetica"/>
              </a:rPr>
              <a:t>detection of</a:t>
            </a:r>
            <a:r>
              <a:rPr lang="en-US" sz="12300" dirty="0">
                <a:latin typeface="Helvetica"/>
                <a:cs typeface="Helvetica"/>
              </a:rPr>
              <a:t> </a:t>
            </a:r>
            <a:r>
              <a:rPr lang="en-US" sz="12300" baseline="30000" dirty="0" smtClean="0">
                <a:latin typeface="Helvetica"/>
                <a:cs typeface="Helvetica"/>
              </a:rPr>
              <a:t>polygenic selection</a:t>
            </a:r>
            <a:endParaRPr lang="en-US" sz="12300" dirty="0">
              <a:latin typeface="Helvetica"/>
              <a:cs typeface="Helvetica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598" y="6821693"/>
            <a:ext cx="3905167" cy="4278832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9017811" y="11306139"/>
            <a:ext cx="6408637" cy="35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077" marR="0" lvl="0" indent="-293077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9" dirty="0" smtClean="0">
                <a:latin typeface="Helvetica"/>
                <a:cs typeface="Helvetica"/>
              </a:rPr>
              <a:t>* As long as selection pressure varies across species range</a:t>
            </a:r>
            <a:endParaRPr lang="en-US" sz="1709" dirty="0">
              <a:latin typeface="Helvetica"/>
              <a:cs typeface="Helvetica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935306" y="13016766"/>
            <a:ext cx="2488182" cy="802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15" b="1" dirty="0" smtClean="0">
                <a:latin typeface="Helvetica"/>
                <a:cs typeface="Helvetica"/>
              </a:rPr>
              <a:t>Method:</a:t>
            </a:r>
            <a:endParaRPr lang="en-US" sz="2735" b="1" dirty="0">
              <a:latin typeface="Helvetica"/>
              <a:cs typeface="Helvetica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3768" y="13187506"/>
            <a:ext cx="3156696" cy="4903258"/>
          </a:xfrm>
          <a:prstGeom prst="rect">
            <a:avLst/>
          </a:prstGeom>
          <a:ln w="38100">
            <a:noFill/>
          </a:ln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36739" y="22863739"/>
            <a:ext cx="3706594" cy="549502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67291" y="6257168"/>
            <a:ext cx="3276600" cy="5080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2977" y="14525390"/>
            <a:ext cx="2095500" cy="2044700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3086506" y="15256911"/>
            <a:ext cx="267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Helvetica"/>
                <a:cs typeface="Helvetica"/>
              </a:rPr>
              <a:t>BAMs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536023" y="16544949"/>
            <a:ext cx="2678672" cy="565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77" b="1" smtClean="0">
                <a:solidFill>
                  <a:srgbClr val="FF0000"/>
                </a:solidFill>
                <a:latin typeface="Helvetica"/>
                <a:cs typeface="Helvetica"/>
              </a:rPr>
              <a:t>ANGSD</a:t>
            </a:r>
            <a:endParaRPr lang="en-US" sz="3077" b="1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541084" y="17600514"/>
            <a:ext cx="2029723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Genotype</a:t>
            </a:r>
          </a:p>
          <a:p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likelihoods</a:t>
            </a:r>
            <a:endParaRPr lang="en-US" sz="308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0540921" y="19423355"/>
            <a:ext cx="3151930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Posterior numbers of derived alleles</a:t>
            </a:r>
            <a:endParaRPr lang="en-US" sz="308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3276696" y="19210172"/>
            <a:ext cx="5235729" cy="1988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80" dirty="0">
                <a:latin typeface="Helvetica" charset="0"/>
                <a:ea typeface="Helvetica" charset="0"/>
                <a:cs typeface="Helvetica" charset="0"/>
              </a:rPr>
              <a:t>S</a:t>
            </a:r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ubsample loci to </a:t>
            </a:r>
            <a:b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&gt; physical linkage distance</a:t>
            </a:r>
            <a:endParaRPr lang="en-US" sz="308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48x</a:t>
            </a:r>
          </a:p>
          <a:p>
            <a:endParaRPr lang="en-US" sz="308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4311948" y="21785033"/>
            <a:ext cx="7508278" cy="2462213"/>
            <a:chOff x="2486598" y="21631466"/>
            <a:chExt cx="7508278" cy="2462213"/>
          </a:xfrm>
        </p:grpSpPr>
        <p:sp>
          <p:nvSpPr>
            <p:cNvPr id="198" name="TextBox 197"/>
            <p:cNvSpPr txBox="1"/>
            <p:nvPr/>
          </p:nvSpPr>
          <p:spPr>
            <a:xfrm>
              <a:off x="2486598" y="21764926"/>
              <a:ext cx="177805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ngsLD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638998" y="21917326"/>
              <a:ext cx="177805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ngsLD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791398" y="22069726"/>
              <a:ext cx="177805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ngsLD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2943798" y="22222126"/>
              <a:ext cx="177805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ngsLD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096198" y="22374526"/>
              <a:ext cx="177805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ngsLD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248598" y="22526926"/>
              <a:ext cx="177805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ngsLD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400998" y="22679326"/>
              <a:ext cx="177805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ngsLD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553398" y="22831726"/>
              <a:ext cx="177805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ngsLD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5631767" y="21631466"/>
              <a:ext cx="4363109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80" dirty="0" smtClean="0">
                  <a:latin typeface="Helvetica" charset="0"/>
                  <a:ea typeface="Helvetica" charset="0"/>
                  <a:cs typeface="Helvetica" charset="0"/>
                </a:rPr>
                <a:t>Compute</a:t>
              </a:r>
              <a:br>
                <a:rPr lang="en-US" sz="3080" dirty="0" smtClean="0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3080" dirty="0" smtClean="0">
                  <a:latin typeface="Helvetica" charset="0"/>
                  <a:ea typeface="Helvetica" charset="0"/>
                  <a:cs typeface="Helvetica" charset="0"/>
                </a:rPr>
                <a:t>pairwise correlations </a:t>
              </a:r>
              <a:br>
                <a:rPr lang="en-US" sz="3080" dirty="0" smtClean="0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3080" dirty="0" smtClean="0">
                  <a:latin typeface="Helvetica" charset="0"/>
                  <a:ea typeface="Helvetica" charset="0"/>
                  <a:cs typeface="Helvetica" charset="0"/>
                </a:rPr>
                <a:t>among loci</a:t>
              </a:r>
              <a:br>
                <a:rPr lang="en-US" sz="3080" dirty="0" smtClean="0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3080" dirty="0" smtClean="0">
                  <a:latin typeface="Helvetica" charset="0"/>
                  <a:ea typeface="Helvetica" charset="0"/>
                  <a:cs typeface="Helvetica" charset="0"/>
                </a:rPr>
                <a:t>(EM algorithm)</a:t>
              </a:r>
            </a:p>
            <a:p>
              <a:endParaRPr lang="en-US" sz="308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4224902" y="25215150"/>
            <a:ext cx="7651224" cy="1988237"/>
            <a:chOff x="2429380" y="25037692"/>
            <a:chExt cx="7651224" cy="1988237"/>
          </a:xfrm>
        </p:grpSpPr>
        <p:sp>
          <p:nvSpPr>
            <p:cNvPr id="228" name="TextBox 227"/>
            <p:cNvSpPr txBox="1"/>
            <p:nvPr/>
          </p:nvSpPr>
          <p:spPr>
            <a:xfrm>
              <a:off x="5717495" y="25037692"/>
              <a:ext cx="4363109" cy="198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80" dirty="0" smtClean="0">
                  <a:latin typeface="Helvetica" charset="0"/>
                  <a:ea typeface="Helvetica" charset="0"/>
                  <a:cs typeface="Helvetica" charset="0"/>
                </a:rPr>
                <a:t>Detect correlated groups of loci </a:t>
              </a:r>
              <a:br>
                <a:rPr lang="en-US" sz="3080" dirty="0" smtClean="0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3080" dirty="0" smtClean="0">
                  <a:latin typeface="Helvetica" charset="0"/>
                  <a:ea typeface="Helvetica" charset="0"/>
                  <a:cs typeface="Helvetica" charset="0"/>
                </a:rPr>
                <a:t>(“LD modules”)</a:t>
              </a:r>
            </a:p>
            <a:p>
              <a:endParaRPr lang="en-US" sz="308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2429380" y="25058814"/>
              <a:ext cx="2178802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WGCNA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2581780" y="25211214"/>
              <a:ext cx="2178802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WGCNA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2734180" y="25363614"/>
              <a:ext cx="2178802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WGCNA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2886580" y="25516014"/>
              <a:ext cx="2178802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WGCNA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3038980" y="25668414"/>
              <a:ext cx="2178802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WGCNA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3191380" y="25820814"/>
              <a:ext cx="2178802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WGCNA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3343780" y="25973214"/>
              <a:ext cx="2178802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WGCNA</a:t>
              </a:r>
              <a:endParaRPr lang="en-US" sz="4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52" name="TextBox 251"/>
          <p:cNvSpPr txBox="1"/>
          <p:nvPr/>
        </p:nvSpPr>
        <p:spPr>
          <a:xfrm>
            <a:off x="2952347" y="28774346"/>
            <a:ext cx="6512496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Match modules across subsets, aggregate results 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11974922" y="25478129"/>
            <a:ext cx="315193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Traits measured for each sample</a:t>
            </a:r>
            <a:endParaRPr lang="en-US" sz="308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834850" y="31362112"/>
            <a:ext cx="9956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Explore location of modules </a:t>
            </a:r>
            <a:b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in the genome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8413185" y="32987185"/>
            <a:ext cx="704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Explore module-trait correlations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4669698" y="15571556"/>
            <a:ext cx="1330807" cy="852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/>
          <p:nvPr/>
        </p:nvCxnSpPr>
        <p:spPr>
          <a:xfrm flipH="1">
            <a:off x="5621255" y="16960792"/>
            <a:ext cx="664829" cy="54023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/>
          <p:nvPr/>
        </p:nvCxnSpPr>
        <p:spPr>
          <a:xfrm>
            <a:off x="8331901" y="16898459"/>
            <a:ext cx="2752551" cy="279807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66" idx="2"/>
          </p:cNvCxnSpPr>
          <p:nvPr/>
        </p:nvCxnSpPr>
        <p:spPr>
          <a:xfrm flipH="1">
            <a:off x="5553484" y="18640799"/>
            <a:ext cx="2462" cy="62085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4792091" y="20798332"/>
            <a:ext cx="2133008" cy="909765"/>
            <a:chOff x="4181486" y="20908011"/>
            <a:chExt cx="2133008" cy="523486"/>
          </a:xfrm>
        </p:grpSpPr>
        <p:cxnSp>
          <p:nvCxnSpPr>
            <p:cNvPr id="259" name="Straight Arrow Connector 258"/>
            <p:cNvCxnSpPr/>
            <p:nvPr/>
          </p:nvCxnSpPr>
          <p:spPr>
            <a:xfrm flipH="1">
              <a:off x="4181486" y="20908011"/>
              <a:ext cx="1102470" cy="461742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H="1">
              <a:off x="4578296" y="20908011"/>
              <a:ext cx="729167" cy="490151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H="1">
              <a:off x="4969184" y="20934446"/>
              <a:ext cx="314773" cy="494854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>
              <a:off x="5307463" y="20966233"/>
              <a:ext cx="64456" cy="458364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>
              <a:off x="5283956" y="20908011"/>
              <a:ext cx="399088" cy="523486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>
              <a:off x="5283956" y="20908011"/>
              <a:ext cx="748800" cy="516586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>
              <a:off x="5283956" y="20908011"/>
              <a:ext cx="1030538" cy="446904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5058578" y="24122896"/>
            <a:ext cx="1695609" cy="759527"/>
            <a:chOff x="4490345" y="24433830"/>
            <a:chExt cx="1695609" cy="463833"/>
          </a:xfrm>
        </p:grpSpPr>
        <p:cxnSp>
          <p:nvCxnSpPr>
            <p:cNvPr id="266" name="Straight Arrow Connector 265"/>
            <p:cNvCxnSpPr/>
            <p:nvPr/>
          </p:nvCxnSpPr>
          <p:spPr>
            <a:xfrm>
              <a:off x="4490345" y="24435224"/>
              <a:ext cx="0" cy="461742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4827070" y="24435921"/>
              <a:ext cx="0" cy="461742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>
              <a:off x="5196945" y="24434527"/>
              <a:ext cx="0" cy="461742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>
              <a:off x="5533670" y="24435224"/>
              <a:ext cx="0" cy="461742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>
              <a:off x="5849229" y="24433830"/>
              <a:ext cx="0" cy="461742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>
              <a:off x="6185954" y="24434527"/>
              <a:ext cx="0" cy="461742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>
            <a:off x="5038968" y="27390005"/>
            <a:ext cx="1695609" cy="1254047"/>
            <a:chOff x="5518611" y="27069854"/>
            <a:chExt cx="1695609" cy="692818"/>
          </a:xfrm>
        </p:grpSpPr>
        <p:cxnSp>
          <p:nvCxnSpPr>
            <p:cNvPr id="279" name="Straight Arrow Connector 278"/>
            <p:cNvCxnSpPr/>
            <p:nvPr/>
          </p:nvCxnSpPr>
          <p:spPr>
            <a:xfrm>
              <a:off x="5518611" y="27071248"/>
              <a:ext cx="695661" cy="691424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5855336" y="27071945"/>
              <a:ext cx="438117" cy="690727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6225211" y="27070551"/>
              <a:ext cx="106975" cy="692121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 flipH="1">
              <a:off x="6398360" y="27071248"/>
              <a:ext cx="163576" cy="691424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 flipH="1">
              <a:off x="6445853" y="27069854"/>
              <a:ext cx="431642" cy="692818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 flipH="1">
              <a:off x="6561936" y="27070551"/>
              <a:ext cx="652284" cy="692121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5" name="Straight Arrow Connector 284"/>
          <p:cNvCxnSpPr/>
          <p:nvPr/>
        </p:nvCxnSpPr>
        <p:spPr>
          <a:xfrm>
            <a:off x="5884632" y="30008594"/>
            <a:ext cx="9928" cy="121365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>
            <a:off x="8368477" y="29814631"/>
            <a:ext cx="2583132" cy="290737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>
            <a:off x="11700410" y="21153044"/>
            <a:ext cx="8292" cy="115689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 flipH="1">
            <a:off x="12543397" y="26678020"/>
            <a:ext cx="1044269" cy="604398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6961332" y="24264824"/>
            <a:ext cx="259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>
                <a:latin typeface="Helvetica" charset="0"/>
                <a:ea typeface="Helvetica" charset="0"/>
                <a:cs typeface="Helvetica" charset="0"/>
              </a:rPr>
              <a:t>(Round 2)</a:t>
            </a:r>
            <a:endParaRPr lang="en-US" sz="2400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1" name="Arc 110"/>
          <p:cNvSpPr/>
          <p:nvPr/>
        </p:nvSpPr>
        <p:spPr>
          <a:xfrm rot="10212892">
            <a:off x="2972973" y="20130754"/>
            <a:ext cx="3099693" cy="3569581"/>
          </a:xfrm>
          <a:prstGeom prst="arc">
            <a:avLst>
              <a:gd name="adj1" fmla="val 16200000"/>
              <a:gd name="adj2" fmla="val 3879806"/>
            </a:avLst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/>
          <p:cNvSpPr txBox="1"/>
          <p:nvPr/>
        </p:nvSpPr>
        <p:spPr>
          <a:xfrm rot="19404023">
            <a:off x="2722504" y="23150156"/>
            <a:ext cx="17961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smtClean="0">
                <a:latin typeface="Helvetica" charset="0"/>
                <a:ea typeface="Helvetica" charset="0"/>
                <a:cs typeface="Helvetica" charset="0"/>
              </a:rPr>
              <a:t>(Round 1)</a:t>
            </a:r>
            <a:endParaRPr lang="en-US" sz="2400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8" name="Rectangle 127"/>
          <p:cNvSpPr/>
          <p:nvPr/>
        </p:nvSpPr>
        <p:spPr>
          <a:xfrm rot="19509457">
            <a:off x="2504553" y="22102048"/>
            <a:ext cx="1053032" cy="960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Box 292"/>
          <p:cNvSpPr txBox="1"/>
          <p:nvPr/>
        </p:nvSpPr>
        <p:spPr>
          <a:xfrm rot="19416166">
            <a:off x="1144429" y="22259534"/>
            <a:ext cx="3090088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Select loci</a:t>
            </a:r>
            <a:b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showing R</a:t>
            </a:r>
            <a:r>
              <a:rPr lang="en-US" sz="3080" baseline="30000" dirty="0" smtClean="0"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&gt;0.1</a:t>
            </a:r>
          </a:p>
        </p:txBody>
      </p:sp>
      <p:pic>
        <p:nvPicPr>
          <p:cNvPr id="294" name="Picture 29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1" t="16974" r="-1"/>
          <a:stretch/>
        </p:blipFill>
        <p:spPr>
          <a:xfrm>
            <a:off x="17593112" y="12971539"/>
            <a:ext cx="10326792" cy="2230556"/>
          </a:xfrm>
          <a:prstGeom prst="rect">
            <a:avLst/>
          </a:prstGeom>
        </p:spPr>
      </p:pic>
      <p:pic>
        <p:nvPicPr>
          <p:cNvPr id="295" name="Picture 29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b="12830"/>
          <a:stretch/>
        </p:blipFill>
        <p:spPr>
          <a:xfrm>
            <a:off x="23127929" y="6666825"/>
            <a:ext cx="5608385" cy="5664104"/>
          </a:xfrm>
          <a:prstGeom prst="rect">
            <a:avLst/>
          </a:prstGeom>
        </p:spPr>
      </p:pic>
      <p:grpSp>
        <p:nvGrpSpPr>
          <p:cNvPr id="380" name="Group 379"/>
          <p:cNvGrpSpPr/>
          <p:nvPr/>
        </p:nvGrpSpPr>
        <p:grpSpPr>
          <a:xfrm>
            <a:off x="17039568" y="7387669"/>
            <a:ext cx="5604679" cy="4845019"/>
            <a:chOff x="16627694" y="7057472"/>
            <a:chExt cx="6655476" cy="5753391"/>
          </a:xfrm>
        </p:grpSpPr>
        <p:pic>
          <p:nvPicPr>
            <p:cNvPr id="296" name="Picture 295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56" t="3430" b="51455"/>
            <a:stretch/>
          </p:blipFill>
          <p:spPr>
            <a:xfrm>
              <a:off x="16627694" y="7057472"/>
              <a:ext cx="6655476" cy="57533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7" name="Picture 246" descr="millepora_bunch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0644" y="8296345"/>
              <a:ext cx="2411458" cy="1774682"/>
            </a:xfrm>
            <a:prstGeom prst="rect">
              <a:avLst/>
            </a:prstGeom>
          </p:spPr>
        </p:pic>
      </p:grpSp>
      <p:sp>
        <p:nvSpPr>
          <p:cNvPr id="307" name="TextBox 306"/>
          <p:cNvSpPr txBox="1"/>
          <p:nvPr/>
        </p:nvSpPr>
        <p:spPr>
          <a:xfrm>
            <a:off x="28179675" y="13565846"/>
            <a:ext cx="5993990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Turquoise module = </a:t>
            </a:r>
            <a:b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3080" b="1" dirty="0" smtClean="0">
                <a:latin typeface="Helvetica" charset="0"/>
                <a:ea typeface="Helvetica" charset="0"/>
                <a:cs typeface="Helvetica" charset="0"/>
              </a:rPr>
              <a:t>genome-wide population structure</a:t>
            </a:r>
            <a:endParaRPr lang="en-US" sz="308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16083009" y="12552357"/>
            <a:ext cx="12857866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Clustering of loci based on genotypic cross-correlation</a:t>
            </a:r>
            <a:endParaRPr lang="en-US" sz="308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09" name="Straight Arrow Connector 308"/>
          <p:cNvCxnSpPr/>
          <p:nvPr/>
        </p:nvCxnSpPr>
        <p:spPr>
          <a:xfrm flipH="1">
            <a:off x="26838376" y="14242001"/>
            <a:ext cx="1137660" cy="64433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1" name="TextBox 310"/>
          <p:cNvSpPr txBox="1"/>
          <p:nvPr/>
        </p:nvSpPr>
        <p:spPr>
          <a:xfrm>
            <a:off x="28179675" y="12394193"/>
            <a:ext cx="599399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LD modules</a:t>
            </a:r>
            <a:endParaRPr lang="en-US" sz="308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12" name="Straight Arrow Connector 311"/>
          <p:cNvCxnSpPr/>
          <p:nvPr/>
        </p:nvCxnSpPr>
        <p:spPr>
          <a:xfrm flipH="1">
            <a:off x="26002545" y="12874015"/>
            <a:ext cx="2053008" cy="205152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/>
          <p:nvPr/>
        </p:nvCxnSpPr>
        <p:spPr>
          <a:xfrm flipH="1">
            <a:off x="25683891" y="12874015"/>
            <a:ext cx="2371659" cy="205152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/>
          <p:nvPr/>
        </p:nvCxnSpPr>
        <p:spPr>
          <a:xfrm flipH="1">
            <a:off x="25254400" y="12874015"/>
            <a:ext cx="2801150" cy="205152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>
            <a:off x="24729055" y="12874015"/>
            <a:ext cx="3326497" cy="205152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2" name="Picture 331"/>
          <p:cNvPicPr>
            <a:picLocks noChangeAspect="1"/>
          </p:cNvPicPr>
          <p:nvPr/>
        </p:nvPicPr>
        <p:blipFill rotWithShape="1">
          <a:blip r:embed="rId14"/>
          <a:srcRect l="4620"/>
          <a:stretch/>
        </p:blipFill>
        <p:spPr>
          <a:xfrm>
            <a:off x="17466209" y="16003586"/>
            <a:ext cx="8067388" cy="3556000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362207" y="16012256"/>
            <a:ext cx="8432800" cy="3543300"/>
          </a:xfrm>
          <a:prstGeom prst="rect">
            <a:avLst/>
          </a:prstGeom>
        </p:spPr>
      </p:pic>
      <p:cxnSp>
        <p:nvCxnSpPr>
          <p:cNvPr id="334" name="Straight Arrow Connector 333"/>
          <p:cNvCxnSpPr/>
          <p:nvPr/>
        </p:nvCxnSpPr>
        <p:spPr>
          <a:xfrm>
            <a:off x="20013103" y="15036995"/>
            <a:ext cx="0" cy="53399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>
            <a:off x="25683891" y="15023066"/>
            <a:ext cx="1283711" cy="49577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0" name="TextBox 339"/>
          <p:cNvSpPr txBox="1"/>
          <p:nvPr/>
        </p:nvSpPr>
        <p:spPr>
          <a:xfrm>
            <a:off x="26862809" y="15578376"/>
            <a:ext cx="8170872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”green”: 48 SNPs, </a:t>
            </a:r>
            <a:r>
              <a:rPr lang="en-US" sz="3080" b="1" dirty="0" smtClean="0">
                <a:latin typeface="Helvetica" charset="0"/>
                <a:ea typeface="Helvetica" charset="0"/>
                <a:cs typeface="Helvetica" charset="0"/>
              </a:rPr>
              <a:t>correlates with bleaching</a:t>
            </a:r>
            <a:endParaRPr lang="en-US" sz="308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7902876" y="15646297"/>
            <a:ext cx="8170872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”brown”: 406 SNPs, correlates with MDS1</a:t>
            </a:r>
            <a:endParaRPr lang="en-US" sz="308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4" name="TextBox 343"/>
          <p:cNvSpPr txBox="1"/>
          <p:nvPr/>
        </p:nvSpPr>
        <p:spPr>
          <a:xfrm rot="16200000">
            <a:off x="15698582" y="17504936"/>
            <a:ext cx="271179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log</a:t>
            </a:r>
            <a:r>
              <a:rPr lang="en-US" sz="2000" baseline="-25000" dirty="0" smtClean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(p-value of SNP </a:t>
            </a:r>
            <a:b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belonging to module)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17902876" y="19559586"/>
            <a:ext cx="817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Chromosomes / unplaced </a:t>
            </a:r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contigs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27106649" y="19555556"/>
            <a:ext cx="817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Chromosomes / unplaced </a:t>
            </a:r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contigs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8" name="TextBox 347"/>
          <p:cNvSpPr txBox="1"/>
          <p:nvPr/>
        </p:nvSpPr>
        <p:spPr>
          <a:xfrm rot="16200000">
            <a:off x="24939106" y="17537661"/>
            <a:ext cx="271179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Helvetica" charset="0"/>
                <a:ea typeface="Helvetica" charset="0"/>
                <a:cs typeface="Helvetica" charset="0"/>
              </a:rPr>
              <a:t>log</a:t>
            </a:r>
            <a:r>
              <a:rPr lang="en-US" sz="2000" baseline="-25000" smtClean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sz="2000" smtClean="0">
                <a:latin typeface="Helvetica" charset="0"/>
                <a:ea typeface="Helvetica" charset="0"/>
                <a:cs typeface="Helvetica" charset="0"/>
              </a:rPr>
              <a:t>(p-value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of </a:t>
            </a:r>
            <a:r>
              <a:rPr lang="en-US" sz="2000" smtClean="0">
                <a:latin typeface="Helvetica" charset="0"/>
                <a:ea typeface="Helvetica" charset="0"/>
                <a:cs typeface="Helvetica" charset="0"/>
              </a:rPr>
              <a:t>SNP </a:t>
            </a:r>
            <a:br>
              <a:rPr lang="en-US" sz="200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smtClean="0">
                <a:latin typeface="Helvetica" charset="0"/>
                <a:ea typeface="Helvetica" charset="0"/>
                <a:cs typeface="Helvetica" charset="0"/>
              </a:rPr>
              <a:t>belonging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to module)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17002527" y="21773939"/>
            <a:ext cx="16754908" cy="80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20" b="1" dirty="0">
                <a:latin typeface="Helvetica"/>
                <a:cs typeface="Helvetica"/>
              </a:rPr>
              <a:t>Case </a:t>
            </a:r>
            <a:r>
              <a:rPr lang="en-US" sz="4620" b="1" dirty="0" smtClean="0">
                <a:latin typeface="Helvetica"/>
                <a:cs typeface="Helvetica"/>
              </a:rPr>
              <a:t>study #2</a:t>
            </a:r>
            <a:r>
              <a:rPr lang="en-US" sz="4103" dirty="0" smtClean="0">
                <a:latin typeface="Helvetica"/>
                <a:cs typeface="Helvetica"/>
              </a:rPr>
              <a:t>:  </a:t>
            </a:r>
            <a:r>
              <a:rPr lang="en-US" sz="4103" i="1" dirty="0" smtClean="0">
                <a:latin typeface="Helvetica"/>
                <a:cs typeface="Helvetica"/>
              </a:rPr>
              <a:t>Homo sapiens </a:t>
            </a:r>
            <a:r>
              <a:rPr lang="en-US" sz="3200" dirty="0" smtClean="0">
                <a:latin typeface="Helvetica"/>
                <a:cs typeface="Helvetica"/>
              </a:rPr>
              <a:t>(297 samples, VCF from 1000 genomes project)</a:t>
            </a:r>
            <a:endParaRPr lang="en-US" sz="3200" dirty="0">
              <a:latin typeface="Helvetica"/>
              <a:cs typeface="Helvetica"/>
            </a:endParaRPr>
          </a:p>
        </p:txBody>
      </p:sp>
      <p:sp>
        <p:nvSpPr>
          <p:cNvPr id="352" name="Text Box 476"/>
          <p:cNvSpPr txBox="1">
            <a:spLocks noChangeArrowheads="1"/>
          </p:cNvSpPr>
          <p:nvPr/>
        </p:nvSpPr>
        <p:spPr bwMode="auto">
          <a:xfrm>
            <a:off x="8936062" y="2792252"/>
            <a:ext cx="1230110" cy="5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aseline="30000" dirty="0" smtClean="0">
                <a:latin typeface="Arial" charset="0"/>
                <a:cs typeface="Times New Roman" charset="0"/>
              </a:rPr>
              <a:t>1</a:t>
            </a:r>
            <a:endParaRPr lang="en-US" sz="4400" baseline="30000" dirty="0">
              <a:solidFill>
                <a:srgbClr val="0070C0"/>
              </a:solidFill>
              <a:latin typeface="Arial" charset="0"/>
              <a:cs typeface="Times New Roman" charset="0"/>
            </a:endParaRPr>
          </a:p>
        </p:txBody>
      </p:sp>
      <p:pic>
        <p:nvPicPr>
          <p:cNvPr id="353" name="Picture 3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99265" y="2568461"/>
            <a:ext cx="2326299" cy="2071957"/>
          </a:xfrm>
          <a:prstGeom prst="rect">
            <a:avLst/>
          </a:prstGeom>
        </p:spPr>
      </p:pic>
      <p:sp>
        <p:nvSpPr>
          <p:cNvPr id="354" name="Text Box 476"/>
          <p:cNvSpPr txBox="1">
            <a:spLocks noChangeArrowheads="1"/>
          </p:cNvSpPr>
          <p:nvPr/>
        </p:nvSpPr>
        <p:spPr bwMode="auto">
          <a:xfrm>
            <a:off x="23855290" y="2711307"/>
            <a:ext cx="1230110" cy="5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aseline="30000">
                <a:latin typeface="Arial" charset="0"/>
                <a:cs typeface="Times New Roman" charset="0"/>
              </a:rPr>
              <a:t>2</a:t>
            </a:r>
            <a:endParaRPr lang="en-US" sz="4400" baseline="30000" dirty="0">
              <a:solidFill>
                <a:srgbClr val="0070C0"/>
              </a:solidFill>
              <a:latin typeface="Arial" charset="0"/>
              <a:cs typeface="Times New Roman" charset="0"/>
            </a:endParaRPr>
          </a:p>
        </p:txBody>
      </p:sp>
      <p:pic>
        <p:nvPicPr>
          <p:cNvPr id="357" name="Picture 35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7" b="20545"/>
          <a:stretch/>
        </p:blipFill>
        <p:spPr>
          <a:xfrm>
            <a:off x="20517365" y="23917934"/>
            <a:ext cx="3412923" cy="4433369"/>
          </a:xfrm>
          <a:prstGeom prst="rect">
            <a:avLst/>
          </a:prstGeom>
        </p:spPr>
      </p:pic>
      <p:sp>
        <p:nvSpPr>
          <p:cNvPr id="359" name="TextBox 358"/>
          <p:cNvSpPr txBox="1"/>
          <p:nvPr/>
        </p:nvSpPr>
        <p:spPr>
          <a:xfrm>
            <a:off x="20380784" y="24532757"/>
            <a:ext cx="337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Helvetica" charset="0"/>
                <a:ea typeface="Helvetica" charset="0"/>
                <a:cs typeface="Helvetica" charset="0"/>
              </a:rPr>
              <a:t>GBR, CEU, IBS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60" name="Picture 3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562835" y="24644826"/>
            <a:ext cx="4015625" cy="4050543"/>
          </a:xfrm>
          <a:prstGeom prst="rect">
            <a:avLst/>
          </a:prstGeom>
        </p:spPr>
      </p:pic>
      <p:sp>
        <p:nvSpPr>
          <p:cNvPr id="361" name="TextBox 360"/>
          <p:cNvSpPr txBox="1"/>
          <p:nvPr/>
        </p:nvSpPr>
        <p:spPr>
          <a:xfrm>
            <a:off x="19830847" y="22894351"/>
            <a:ext cx="8170872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Huge ”magenta” module captures </a:t>
            </a:r>
            <a:b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background</a:t>
            </a:r>
            <a:r>
              <a:rPr lang="en-US" sz="308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population structure</a:t>
            </a:r>
            <a:endParaRPr lang="en-US" sz="308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62" name="Straight Arrow Connector 361"/>
          <p:cNvCxnSpPr/>
          <p:nvPr/>
        </p:nvCxnSpPr>
        <p:spPr>
          <a:xfrm>
            <a:off x="25323441" y="24592610"/>
            <a:ext cx="182864" cy="16117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6" name="TextBox 365"/>
          <p:cNvSpPr txBox="1"/>
          <p:nvPr/>
        </p:nvSpPr>
        <p:spPr>
          <a:xfrm>
            <a:off x="23130275" y="24252720"/>
            <a:ext cx="25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number of SNPs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25800381" y="24467352"/>
            <a:ext cx="25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sz="2000" baseline="30000" dirty="0" smtClean="0">
                <a:latin typeface="Helvetica" charset="0"/>
                <a:ea typeface="Helvetica" charset="0"/>
                <a:cs typeface="Helvetica" charset="0"/>
              </a:rPr>
              <a:t>2</a:t>
            </a: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74" name="Straight Arrow Connector 373"/>
          <p:cNvCxnSpPr/>
          <p:nvPr/>
        </p:nvCxnSpPr>
        <p:spPr>
          <a:xfrm flipV="1">
            <a:off x="24969967" y="28462370"/>
            <a:ext cx="402988" cy="556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23306128" y="28274293"/>
            <a:ext cx="25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“traits”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27482333" y="22881033"/>
            <a:ext cx="8170872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Other modules:</a:t>
            </a:r>
            <a:endParaRPr lang="en-US" sz="308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Mega-extended haplotypes (&gt;5 Mb)</a:t>
            </a:r>
            <a:endParaRPr lang="en-US" sz="308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83" name="TextBox 382"/>
          <p:cNvSpPr txBox="1"/>
          <p:nvPr/>
        </p:nvSpPr>
        <p:spPr>
          <a:xfrm>
            <a:off x="27939537" y="24067943"/>
            <a:ext cx="381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Pericentromeric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regions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32088995" y="24109131"/>
            <a:ext cx="251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Other</a:t>
            </a:r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85" name="Picture 384"/>
          <p:cNvPicPr>
            <a:picLocks noChangeAspect="1"/>
          </p:cNvPicPr>
          <p:nvPr/>
        </p:nvPicPr>
        <p:blipFill rotWithShape="1">
          <a:blip r:embed="rId19"/>
          <a:srcRect l="6836"/>
          <a:stretch/>
        </p:blipFill>
        <p:spPr>
          <a:xfrm>
            <a:off x="28179674" y="26810187"/>
            <a:ext cx="3128053" cy="1980792"/>
          </a:xfrm>
          <a:prstGeom prst="rect">
            <a:avLst/>
          </a:prstGeom>
        </p:spPr>
      </p:pic>
      <p:pic>
        <p:nvPicPr>
          <p:cNvPr id="387" name="Picture 38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801973" y="24818308"/>
            <a:ext cx="3299466" cy="1899693"/>
          </a:xfrm>
          <a:prstGeom prst="rect">
            <a:avLst/>
          </a:prstGeom>
        </p:spPr>
      </p:pic>
      <p:sp>
        <p:nvSpPr>
          <p:cNvPr id="388" name="TextBox 387"/>
          <p:cNvSpPr txBox="1"/>
          <p:nvPr/>
        </p:nvSpPr>
        <p:spPr>
          <a:xfrm>
            <a:off x="29279955" y="24964932"/>
            <a:ext cx="25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salmon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92" name="Straight Connector 391"/>
          <p:cNvCxnSpPr/>
          <p:nvPr/>
        </p:nvCxnSpPr>
        <p:spPr>
          <a:xfrm>
            <a:off x="29700132" y="26414506"/>
            <a:ext cx="1401307" cy="69917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/>
        </p:nvCxnSpPr>
        <p:spPr>
          <a:xfrm flipH="1">
            <a:off x="28559434" y="26414506"/>
            <a:ext cx="984981" cy="69917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2" name="Picture 40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581905" y="24855272"/>
            <a:ext cx="3252186" cy="1954915"/>
          </a:xfrm>
          <a:prstGeom prst="rect">
            <a:avLst/>
          </a:prstGeom>
        </p:spPr>
      </p:pic>
      <p:sp>
        <p:nvSpPr>
          <p:cNvPr id="403" name="TextBox 402"/>
          <p:cNvSpPr txBox="1"/>
          <p:nvPr/>
        </p:nvSpPr>
        <p:spPr>
          <a:xfrm>
            <a:off x="32874144" y="24966464"/>
            <a:ext cx="25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lightcyan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06" name="Picture 405"/>
          <p:cNvPicPr>
            <a:picLocks noChangeAspect="1"/>
          </p:cNvPicPr>
          <p:nvPr/>
        </p:nvPicPr>
        <p:blipFill rotWithShape="1">
          <a:blip r:embed="rId22"/>
          <a:srcRect l="6147"/>
          <a:stretch/>
        </p:blipFill>
        <p:spPr>
          <a:xfrm>
            <a:off x="31929976" y="26902817"/>
            <a:ext cx="3012502" cy="1970644"/>
          </a:xfrm>
          <a:prstGeom prst="rect">
            <a:avLst/>
          </a:prstGeom>
        </p:spPr>
      </p:pic>
      <p:cxnSp>
        <p:nvCxnSpPr>
          <p:cNvPr id="404" name="Straight Connector 403"/>
          <p:cNvCxnSpPr/>
          <p:nvPr/>
        </p:nvCxnSpPr>
        <p:spPr>
          <a:xfrm>
            <a:off x="33436227" y="26486101"/>
            <a:ext cx="1298887" cy="7408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 flipH="1">
            <a:off x="32311635" y="26486101"/>
            <a:ext cx="990079" cy="7408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5" name="TextBox 414"/>
          <p:cNvSpPr txBox="1"/>
          <p:nvPr/>
        </p:nvSpPr>
        <p:spPr>
          <a:xfrm>
            <a:off x="32726679" y="27331938"/>
            <a:ext cx="25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Helvetica" charset="0"/>
                <a:ea typeface="Helvetica" charset="0"/>
                <a:cs typeface="Helvetica" charset="0"/>
              </a:rPr>
              <a:t>MHC locus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16652090" y="30531644"/>
            <a:ext cx="5506636" cy="80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20" b="1" dirty="0" smtClean="0">
                <a:latin typeface="Helvetica"/>
                <a:cs typeface="Helvetica"/>
              </a:rPr>
              <a:t>Conclusions so far</a:t>
            </a:r>
            <a:endParaRPr lang="en-US" sz="4103" dirty="0">
              <a:latin typeface="Helvetica"/>
              <a:cs typeface="Helvetica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16421710" y="31639050"/>
            <a:ext cx="12605420" cy="328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The method works as intended, powerfully detecting cross-correlated groups of loci based on a few hundred low-coverage samples;</a:t>
            </a:r>
            <a:b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</a:br>
            <a:endParaRPr lang="en-US" sz="308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Tx/>
              <a:buChar char="-"/>
            </a:pPr>
            <a:r>
              <a:rPr lang="en-US" sz="3080" dirty="0" smtClean="0">
                <a:latin typeface="Helvetica" charset="0"/>
                <a:ea typeface="Helvetica" charset="0"/>
                <a:cs typeface="Helvetica" charset="0"/>
              </a:rPr>
              <a:t>Type of detected signal depends on the organism</a:t>
            </a:r>
          </a:p>
          <a:p>
            <a:pPr marL="2544638" lvl="1" indent="-457200">
              <a:buFontTx/>
              <a:buChar char="-"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possibly, physically unlinked loci can only become correlated in organisms that can sustain very high selection pressure (e.g., highly fecund marine creatures)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1" name="TextBox 420"/>
          <p:cNvSpPr txBox="1"/>
          <p:nvPr/>
        </p:nvSpPr>
        <p:spPr>
          <a:xfrm rot="16200000">
            <a:off x="28047040" y="31709663"/>
            <a:ext cx="5490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Emphasis art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: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	“Munchkin” card game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	Designer: Steve Jackson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	Artwork: John </a:t>
            </a: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Kovalic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22" name="Picture 4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892645" y="30121264"/>
            <a:ext cx="3419486" cy="5322156"/>
          </a:xfrm>
          <a:prstGeom prst="rect">
            <a:avLst/>
          </a:prstGeom>
        </p:spPr>
      </p:pic>
      <p:sp>
        <p:nvSpPr>
          <p:cNvPr id="423" name="TextBox 422"/>
          <p:cNvSpPr txBox="1"/>
          <p:nvPr/>
        </p:nvSpPr>
        <p:spPr>
          <a:xfrm>
            <a:off x="17568845" y="6818235"/>
            <a:ext cx="5993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/>
                <a:cs typeface="Helvetica"/>
              </a:rPr>
              <a:t>193 </a:t>
            </a:r>
            <a:r>
              <a:rPr lang="en-US" sz="2800" dirty="0">
                <a:latin typeface="Helvetica"/>
                <a:cs typeface="Helvetica"/>
              </a:rPr>
              <a:t>samples, 1.5x </a:t>
            </a:r>
            <a:r>
              <a:rPr lang="en-US" sz="2800" dirty="0" smtClean="0">
                <a:latin typeface="Helvetica"/>
                <a:cs typeface="Helvetica"/>
              </a:rPr>
              <a:t>coverage</a:t>
            </a:r>
            <a:endParaRPr lang="en-US" sz="308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24" name="Picture 42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16974" r="84237" b="14819"/>
          <a:stretch/>
        </p:blipFill>
        <p:spPr>
          <a:xfrm>
            <a:off x="17093949" y="12971539"/>
            <a:ext cx="511227" cy="1832441"/>
          </a:xfrm>
          <a:prstGeom prst="rect">
            <a:avLst/>
          </a:prstGeom>
        </p:spPr>
      </p:pic>
      <p:sp>
        <p:nvSpPr>
          <p:cNvPr id="425" name="TextBox 424"/>
          <p:cNvSpPr txBox="1"/>
          <p:nvPr/>
        </p:nvSpPr>
        <p:spPr>
          <a:xfrm rot="16200000">
            <a:off x="15537995" y="13447879"/>
            <a:ext cx="271179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Helvetica" charset="0"/>
                <a:ea typeface="Helvetica" charset="0"/>
                <a:cs typeface="Helvetica" charset="0"/>
              </a:rPr>
              <a:t>Network distance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6" name="Rectangle 425"/>
          <p:cNvSpPr/>
          <p:nvPr/>
        </p:nvSpPr>
        <p:spPr>
          <a:xfrm>
            <a:off x="23930288" y="26156610"/>
            <a:ext cx="1753603" cy="206611"/>
          </a:xfrm>
          <a:prstGeom prst="rect">
            <a:avLst/>
          </a:prstGeom>
          <a:solidFill>
            <a:srgbClr val="FE00F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7270</TotalTime>
  <Words>286</Words>
  <Application>Microsoft Macintosh PowerPoint</Application>
  <PresentationFormat>Custom</PresentationFormat>
  <Paragraphs>78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Courier New</vt:lpstr>
      <vt:lpstr>Helvetica</vt:lpstr>
      <vt:lpstr>Times New Roman</vt:lpstr>
      <vt:lpstr>Arial</vt:lpstr>
      <vt:lpstr>Office Theme</vt:lpstr>
      <vt:lpstr>PowerPoint Presentation</vt:lpstr>
    </vt:vector>
  </TitlesOfParts>
  <Company>University of Texas at Austin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matz</dc:creator>
  <cp:lastModifiedBy>Misha Matz</cp:lastModifiedBy>
  <cp:revision>136</cp:revision>
  <cp:lastPrinted>2019-12-28T17:51:19Z</cp:lastPrinted>
  <dcterms:created xsi:type="dcterms:W3CDTF">2017-06-20T16:25:04Z</dcterms:created>
  <dcterms:modified xsi:type="dcterms:W3CDTF">2019-12-28T17:52:44Z</dcterms:modified>
</cp:coreProperties>
</file>